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3" r:id="rId3"/>
    <p:sldId id="281" r:id="rId4"/>
    <p:sldId id="282" r:id="rId5"/>
    <p:sldId id="285" r:id="rId6"/>
    <p:sldId id="286" r:id="rId7"/>
    <p:sldId id="289" r:id="rId8"/>
    <p:sldId id="287" r:id="rId9"/>
    <p:sldId id="288" r:id="rId10"/>
    <p:sldId id="290" r:id="rId11"/>
    <p:sldId id="292" r:id="rId12"/>
    <p:sldId id="291" r:id="rId13"/>
    <p:sldId id="293" r:id="rId14"/>
    <p:sldId id="294" r:id="rId15"/>
    <p:sldId id="295" r:id="rId16"/>
    <p:sldId id="296" r:id="rId17"/>
    <p:sldId id="297" r:id="rId18"/>
    <p:sldId id="322" r:id="rId19"/>
    <p:sldId id="298" r:id="rId20"/>
    <p:sldId id="299" r:id="rId21"/>
    <p:sldId id="300" r:id="rId22"/>
    <p:sldId id="301" r:id="rId23"/>
    <p:sldId id="302" r:id="rId24"/>
    <p:sldId id="304" r:id="rId25"/>
    <p:sldId id="303" r:id="rId26"/>
    <p:sldId id="305" r:id="rId27"/>
    <p:sldId id="306" r:id="rId28"/>
    <p:sldId id="307" r:id="rId29"/>
    <p:sldId id="308" r:id="rId30"/>
    <p:sldId id="309" r:id="rId31"/>
    <p:sldId id="316" r:id="rId32"/>
    <p:sldId id="317" r:id="rId33"/>
    <p:sldId id="310" r:id="rId34"/>
    <p:sldId id="311" r:id="rId35"/>
    <p:sldId id="312" r:id="rId36"/>
    <p:sldId id="313" r:id="rId37"/>
    <p:sldId id="314" r:id="rId38"/>
    <p:sldId id="315" r:id="rId39"/>
    <p:sldId id="323" r:id="rId40"/>
    <p:sldId id="31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76199" autoAdjust="0"/>
  </p:normalViewPr>
  <p:slideViewPr>
    <p:cSldViewPr>
      <p:cViewPr varScale="1">
        <p:scale>
          <a:sx n="55" d="100"/>
          <a:sy n="55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Knoop\Documents\Classwork\MAE%204980%20-%20Capstone\Final%20Report\Data%20+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Knoop\Documents\Classwork\MAE%204980%20-%20Capstone\Final%20Report\Data%20+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cat>
            <c:numRef>
              <c:f>'[Data + Charts.xlsx]Wheel Distance'!$A$6:$A$11</c:f>
              <c:numCache>
                <c:formatCode>0.00</c:formatCode>
                <c:ptCount val="6"/>
                <c:pt idx="0">
                  <c:v>0.5</c:v>
                </c:pt>
                <c:pt idx="1">
                  <c:v>0.45833333333333326</c:v>
                </c:pt>
                <c:pt idx="2">
                  <c:v>0.41666666666666707</c:v>
                </c:pt>
                <c:pt idx="3">
                  <c:v>0.37500000000000033</c:v>
                </c:pt>
                <c:pt idx="4">
                  <c:v>0.33333333333333337</c:v>
                </c:pt>
                <c:pt idx="5">
                  <c:v>0.29166666666666707</c:v>
                </c:pt>
              </c:numCache>
            </c:numRef>
          </c:cat>
          <c:val>
            <c:numRef>
              <c:f>'[Data + Charts.xlsx]Wheel Distance'!$E$6:$E$11</c:f>
              <c:numCache>
                <c:formatCode>0.0</c:formatCode>
                <c:ptCount val="6"/>
                <c:pt idx="0">
                  <c:v>8</c:v>
                </c:pt>
                <c:pt idx="1">
                  <c:v>24.83333333333329</c:v>
                </c:pt>
                <c:pt idx="2">
                  <c:v>35.5</c:v>
                </c:pt>
                <c:pt idx="3">
                  <c:v>36.166666666666579</c:v>
                </c:pt>
                <c:pt idx="4">
                  <c:v>45.333333333333336</c:v>
                </c:pt>
                <c:pt idx="5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93260288"/>
        <c:axId val="81303168"/>
      </c:lineChart>
      <c:catAx>
        <c:axId val="93260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Distance Between Wheels (in)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1303168"/>
        <c:crosses val="autoZero"/>
        <c:auto val="1"/>
        <c:lblAlgn val="ctr"/>
        <c:lblOffset val="100"/>
        <c:noMultiLvlLbl val="0"/>
      </c:catAx>
      <c:valAx>
        <c:axId val="81303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Distance Traveled (ft)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326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Neutral</c:v>
          </c:tx>
          <c:invertIfNegative val="0"/>
          <c:cat>
            <c:numRef>
              <c:f>'[Data + Charts.xlsx]Distance Test'!$G$4:$G$14</c:f>
              <c:numCache>
                <c:formatCode>General</c:formatCode>
                <c:ptCount val="11"/>
                <c:pt idx="0">
                  <c:v>25</c:v>
                </c:pt>
                <c:pt idx="1">
                  <c:v>27.5</c:v>
                </c:pt>
                <c:pt idx="2">
                  <c:v>30</c:v>
                </c:pt>
                <c:pt idx="3">
                  <c:v>32.5</c:v>
                </c:pt>
                <c:pt idx="4">
                  <c:v>35</c:v>
                </c:pt>
                <c:pt idx="5">
                  <c:v>37.5</c:v>
                </c:pt>
                <c:pt idx="6">
                  <c:v>40</c:v>
                </c:pt>
                <c:pt idx="7">
                  <c:v>42.5</c:v>
                </c:pt>
                <c:pt idx="8">
                  <c:v>45</c:v>
                </c:pt>
                <c:pt idx="9">
                  <c:v>47.5</c:v>
                </c:pt>
                <c:pt idx="10">
                  <c:v>50</c:v>
                </c:pt>
              </c:numCache>
            </c:numRef>
          </c:cat>
          <c:val>
            <c:numRef>
              <c:f>'[Data + Charts.xlsx]Distance Test'!$H$4:$H$14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v>Angled</c:v>
          </c:tx>
          <c:invertIfNegative val="0"/>
          <c:cat>
            <c:numRef>
              <c:f>'[Data + Charts.xlsx]Distance Test'!$G$4:$G$14</c:f>
              <c:numCache>
                <c:formatCode>General</c:formatCode>
                <c:ptCount val="11"/>
                <c:pt idx="0">
                  <c:v>25</c:v>
                </c:pt>
                <c:pt idx="1">
                  <c:v>27.5</c:v>
                </c:pt>
                <c:pt idx="2">
                  <c:v>30</c:v>
                </c:pt>
                <c:pt idx="3">
                  <c:v>32.5</c:v>
                </c:pt>
                <c:pt idx="4">
                  <c:v>35</c:v>
                </c:pt>
                <c:pt idx="5">
                  <c:v>37.5</c:v>
                </c:pt>
                <c:pt idx="6">
                  <c:v>40</c:v>
                </c:pt>
                <c:pt idx="7">
                  <c:v>42.5</c:v>
                </c:pt>
                <c:pt idx="8">
                  <c:v>45</c:v>
                </c:pt>
                <c:pt idx="9">
                  <c:v>47.5</c:v>
                </c:pt>
                <c:pt idx="10">
                  <c:v>50</c:v>
                </c:pt>
              </c:numCache>
            </c:numRef>
          </c:cat>
          <c:val>
            <c:numRef>
              <c:f>'[Data + Charts.xlsx]Distance Test'!$I$4:$I$14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5128576"/>
        <c:axId val="93470720"/>
        <c:axId val="84565120"/>
      </c:bar3DChart>
      <c:catAx>
        <c:axId val="9512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(ft)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470720"/>
        <c:crosses val="autoZero"/>
        <c:auto val="1"/>
        <c:lblAlgn val="ctr"/>
        <c:lblOffset val="100"/>
        <c:noMultiLvlLbl val="0"/>
      </c:catAx>
      <c:valAx>
        <c:axId val="93470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Occurences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5128576"/>
        <c:crosses val="autoZero"/>
        <c:crossBetween val="between"/>
      </c:valAx>
      <c:serAx>
        <c:axId val="84565120"/>
        <c:scaling>
          <c:orientation val="minMax"/>
        </c:scaling>
        <c:delete val="1"/>
        <c:axPos val="b"/>
        <c:majorTickMark val="none"/>
        <c:minorTickMark val="none"/>
        <c:tickLblPos val="none"/>
        <c:crossAx val="9347072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5E056-B273-4C03-8CE2-A4119D81CA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BF36-CA20-40E8-BEFF-9357968C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</a:t>
            </a:r>
            <a:r>
              <a:rPr lang="en-US" baseline="0" dirty="0" smtClean="0"/>
              <a:t> capstone project</a:t>
            </a:r>
          </a:p>
          <a:p>
            <a:r>
              <a:rPr lang="en-US" baseline="0" dirty="0" smtClean="0"/>
              <a:t>Chose our own from common interests</a:t>
            </a:r>
          </a:p>
          <a:p>
            <a:pPr algn="l"/>
            <a:r>
              <a:rPr lang="en-US" baseline="0" dirty="0" smtClean="0"/>
              <a:t>Identified an existing, unsolved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generated 2 concepts for adding rotation: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Mechanical flywheels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Air power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 many existing SPLs utilize air power, it makes sense to keep one energy source.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However, flywheels greatly simplify assembly and analysis.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So, what are these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mechnical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flywheels you speak of?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Existing flywheel device is a football throwing machine.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attempted to build a mock launcher to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reduce outside factors and allows us to be more confident in our statement whether rotation actually improves flight chars. This is the basis for our initial prototype concept.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Explain the initial concept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use the back set of flywheels to mock the existing SPLs air power (goal: more closely simulate real SPL)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use the front set of flywheels to impart the torque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use the piece of barrel in front of torqueing flywheels to correct flight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have the flywheels inset an arbitrary distance into the barrel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This can be adjusted by sliding the brackets out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Next we need to choose the rotational velocity of wheels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Motors are readily available online, typically measured in RPMs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Didn’t have a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camera (yet!)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Had to get creative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 a cell phone camera to record this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nerf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longshot firing at a target at a known distance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 the audio of the recording in editor (shown)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 the distance between peaks, divide by the known firing distance to get a velocity.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technically an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velocity. Reduce the known distance until the peaks cannot be distinguished (allows you to get as close an approx. to muzzle velocity as possible).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is 1.5 inches, this is the maximum size wheel which was readily available.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found a motor with a loaded rotation velocity of 8000 RPM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now we’re going to go through our actual iteration and construction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Explain that FMEA allows groups to iterate intelligently based on past failures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Mention we did a full analysis,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start, we only added the back set of flywheels. Getting these working is a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prereq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adding the front set.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Problems would be hard to isolate if we integrated both sets at once.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immediately had jamming problems where the dart would become lodged a few inches past the back flywheels inside the barrel. We originally did not have access to a high speed camera so we hypothesized that gravity might be pulling the dart downwards (causing jamming).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Introduce humans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zombies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3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re-oriented the wheels to be vertical so that gravity pulled the darts into the flywheel instead of the side wall. Unfortunately, this did not improve jamming. Jamming still occurred.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Later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analysis confirms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highspeed taken at 2000 fps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eventually decided that getting the back set of flywheels to work properly was insignificant because we were only mocking an existing SPL. We didn’t actually need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Moreover, we wanted to eliminate the problem of “dart back into barrel” jamming we had with the first and second prototypes.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settled on a very simple, open configuration which very closely resembles the origin design inspiration (football throwing machine)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 the angled wheel, this configuration adds both forward and rotational velocity to the dart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wasn’t perfect, and introduced a new problem we called “fishtailing”.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this point in the iteration process we got access to a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camera.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analysis seemed to indicate that centerline is important.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 dart doesn’t make centered contact with the flywheels, it get’s thrown off center. Possible leads to fishtailing.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tried a few different barrel iterations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Initial (showed lots of fishtailing, lead to investigation of alt. barrels)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 tabs with fully enclosed ring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 tabs on top and bottom (helped a little bit,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revealed why, springy)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Thick tabs top and bottom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Double-barrel, thick design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Allows wheels to be rotated 20 degrees to find best angle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Allows wheels to be at varying distances apart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 extra sliding hardware to line up centerline just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“optimization” goal started out as “maximize rotational velocity” (both angle and gap affect this)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However it became quickly apparent that  fishtailing is still observed in moderate amounts at large flywheel angles and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nonexistant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when the flywheels have no angle.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footage revealed something very interesting…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truly an unsolved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25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suggested by our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footage and test results. The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footage at high flywheel angles (and thus higher rotational velocities) shows darts with little apparent tip-off actually fishtail.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it also shows darts with low rotational velocities with high degrees of tip-off are able to self-correct.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Thus, maximizing rotational velocity is not desired.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something we never could have known in our initial design and why iterative design is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Success means the dart did not fishtail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chose a 2 degree per flywheel angle, giving us 1800 RPM at barrel exit.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shot a bunch of darts and came up with this nice plot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Chose a gap distance of 0.35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we have an optimized SPL configuration which minimizes fishtailing and adds around 1900 RPM to the dart.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it actually improve the performance characteristics which we set out to improve?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2800" baseline="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histrogram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our test results when firing our optimized SPL at 0 degrees (no rotational velocity, neutral) and 4 degrees per wheel (1900 RPM)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angled shots travelled about 5 feet further and their shot grouping was more consistent by 2.3 feet (nearly double!).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7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Performance is accuracy and distance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Accuracy,</a:t>
            </a:r>
            <a:r>
              <a:rPr lang="en-US" baseline="0" dirty="0" smtClean="0"/>
              <a:t> darts veer drastically (and unpredictably) off target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Distance, where the dart takes a more-than-ballistic approach to ground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 much power behind darts cause</a:t>
            </a:r>
            <a:r>
              <a:rPr lang="en-US" baseline="0" dirty="0" smtClean="0"/>
              <a:t> un-aerodynamic flight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people have tried to solve using rifling (like traditional firearm) in the barrel but doesn’t work because</a:t>
            </a:r>
            <a:r>
              <a:rPr lang="en-US" baseline="0" dirty="0" smtClean="0"/>
              <a:t> of friction and nature of foam darts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Others had modified the darts in potentially unsafe manners. We operate under the constraint that the dart cannot be modified.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Big picture goal is generically</a:t>
            </a: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improve an existing soft projectile launcher design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Existing SPLs have very poor dart flight characteristics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***We believe adding rotation to darts will improve flight chars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consistency (c) is our primary goal. Existing power-increased SPLs are extremely inconsistent.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condition of increased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QFD allowed us to define exactly what increase in performance is desired to consider our goals achieved. According to our QFD, we desire a 70% in performance (distance, accuracy, consistency).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8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Iteration</a:t>
            </a:r>
            <a:r>
              <a:rPr lang="en-US" baseline="0" dirty="0" smtClean="0"/>
              <a:t> is extremely important to design, few, if any, designs are perfect on first design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took this heart in our design process, realizing we needed to verify many of our hypotheses as we built.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Hypos: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not currently known whether rotation will significantly improve flight performance of soft foam darts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Existing SPLs do not add rotation to darts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BF36-CA20-40E8-BEFF-9357968C29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3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9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A443-48E9-4BD7-8FBC-EE1B8277735E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6018-D296-44B1-A219-8A0EDE1B8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_Mi0BmmiFc&amp;list=PL0FF1657C0B08FAB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SyDEoXlY4c&amp;list=PL0FF1657C0B08FAB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7Y0A6IMJM8&amp;list=PL0FF1657C0B08FAB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1uctE_u4qk&amp;list=PL0FF1657C0B08FAB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cDyEDYOw7E&amp;list=PL0FF1657C0B08FAB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Ba-ZM7owLc&amp;list=PL0FF1657C0B08FAB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and Optimization of a Soft-Projectile Launcher Utilizing Mechanical Energy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1371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Aaron Wagner</a:t>
            </a:r>
          </a:p>
          <a:p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Mike Knoop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533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2650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University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Missouri, MAE Capstone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4980, Fall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6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Designing the Initial Prototype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inspiration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0"/>
            <a:ext cx="4876800" cy="24003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Strategy: Mock Launcher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Initial Prototype Concept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59133" cy="40767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2133600"/>
            <a:ext cx="1752600" cy="914400"/>
          </a:xfrm>
          <a:prstGeom prst="straightConnector1">
            <a:avLst/>
          </a:prstGeom>
          <a:ln w="412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2200" y="1944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Motion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Selecting a Flywheel Rotational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elocity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Measuring muzzle velocity of existing soft-projectile launcher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895600"/>
            <a:ext cx="6772275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7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Calculating a necessary rotational velocity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orce_diagra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9408" y="2895600"/>
            <a:ext cx="2795392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0600" y="2895600"/>
                <a:ext cx="29718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𝜔</m:t>
                      </m:r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∙</m:t>
                      </m:r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  <a:latin typeface="Cambria Math"/>
                </a:endParaRPr>
              </a:p>
              <a:p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30 m/s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r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3.81 cm.</a:t>
                </a:r>
              </a:p>
              <a:p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𝜔</m:t>
                    </m:r>
                    <m:r>
                      <a:rPr lang="en-US" sz="28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7500 RPM</a:t>
                </a:r>
              </a:p>
              <a:p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2971800" cy="31085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Construction and Development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0"/>
            <a:ext cx="8610600" cy="1219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 "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successful FMEA activity helps a team to identify potential failure modes based on past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85800"/>
            <a:ext cx="8610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Mode Effects Analysis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Initial Prototype Build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85" y="1964173"/>
            <a:ext cx="6115615" cy="382702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2667000"/>
            <a:ext cx="1524000" cy="990600"/>
          </a:xfrm>
          <a:prstGeom prst="straightConnector1">
            <a:avLst/>
          </a:prstGeom>
          <a:ln w="412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2477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 Motion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a.akamaihd.net/hphotos-ak-ash4/217228_10150160967813538_321382063537_6642738_132699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97929" cy="408222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-914400"/>
            <a:ext cx="8229600" cy="1143000"/>
          </a:xfrm>
        </p:spPr>
        <p:txBody>
          <a:bodyPr/>
          <a:lstStyle/>
          <a:p>
            <a:r>
              <a:rPr lang="en-US" dirty="0" err="1" smtClean="0"/>
              <a:t>HvZ</a:t>
            </a:r>
            <a:r>
              <a:rPr lang="en-US" dirty="0" smtClean="0"/>
              <a:t>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 Prototype Build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00225"/>
            <a:ext cx="5695950" cy="3990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1654479" cy="990600"/>
          </a:xfrm>
          <a:prstGeom prst="straightConnector1">
            <a:avLst/>
          </a:prstGeom>
          <a:ln w="412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182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Motion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Jamming</a:t>
            </a:r>
            <a:endParaRPr lang="en-US" b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http://www.youtube.com/watch?v=c_Mi0BmmiFc&amp;list=PL0FF1657C0B08FAB8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Third Prototype Build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66900"/>
            <a:ext cx="5600700" cy="35433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29200" y="2057400"/>
            <a:ext cx="1676400" cy="838200"/>
          </a:xfrm>
          <a:prstGeom prst="straightConnector1">
            <a:avLst/>
          </a:prstGeom>
          <a:ln w="412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1880126"/>
            <a:ext cx="126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Motion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Fishtailing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http://www.youtube.com/watch?v=BSyDEoXlY4c&amp;list=PL0FF1657C0B08FAB8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 of Single-Prong Barrel Close-up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http://www.youtube.com/watch?v=87Y0A6IMJM8&amp;list=PL0FF1657C0B08FAB8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Barrel Iteration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24384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962400"/>
            <a:ext cx="28384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886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24288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Highspeed of Double-Prong Barrel Close-up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http://www.youtube.com/watch?v=f1uctE_u4qk&amp;list=PL0FF1657C0B08FAB8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 Prototype Build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89567" cy="456247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369233" y="2057400"/>
            <a:ext cx="1098367" cy="1600200"/>
          </a:xfrm>
          <a:prstGeom prst="straightConnector1">
            <a:avLst/>
          </a:prstGeom>
          <a:ln w="412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1752600"/>
            <a:ext cx="126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Motion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Testing and Optimization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Parameters to Optimize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5146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Flywheel rotation angle</a:t>
            </a:r>
          </a:p>
          <a:p>
            <a:pPr marL="514350" lvl="1" indent="-514350">
              <a:buFont typeface="+mj-lt"/>
              <a:buAutoNum type="arabicPeriod"/>
              <a:defRPr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1990725" cy="204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076450" cy="1962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429000" y="50292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Flywheel gap distance</a:t>
            </a:r>
          </a:p>
          <a:p>
            <a:pPr marL="514350" lvl="1" indent="-514350">
              <a:buFont typeface="+mj-lt"/>
              <a:buAutoNum type="arabicPeriod"/>
              <a:defRPr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Defining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Problem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Foam darts with high rotational velocities are less-able to self-correct!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MikeKnoop\Documents\Classwork\MAE 4980 - Capstone\Highspeed\angled-test\2deg\F001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4505"/>
            <a:ext cx="2876550" cy="80899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 descr="C:\Users\MikeKnoop\Documents\Classwork\MAE 4980 - Capstone\Highspeed\angled-test\8deg\F002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24505"/>
            <a:ext cx="2600325" cy="80899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76480" y="4191000"/>
            <a:ext cx="2304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1250 RPM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tip-off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Actually self-corrects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7967" y="4191000"/>
            <a:ext cx="2304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5000 RPM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Little apparent tip-off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Actually fishtails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1250 RPM Barrel Close-up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http://www.youtube.com/watch?v=9cDyEDYOw7E&amp;list=PL0FF1657C0B08FAB8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5000 RPM Barrel Close-up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http://www.youtube.com/watch?v=wBa-ZM7owLc&amp;list=PL0FF1657C0B08FAB8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Selecting a Flywheel Rotational Velocity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29" y="1600200"/>
            <a:ext cx="68580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Selecting a Flywheel Gap Distance</a:t>
            </a:r>
            <a:endParaRPr lang="en-US" sz="3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01237930"/>
              </p:ext>
            </p:extLst>
          </p:nvPr>
        </p:nvGraphicFramePr>
        <p:xfrm>
          <a:off x="1752600" y="2057400"/>
          <a:ext cx="5791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1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Rotational Velocity Help?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0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62293384"/>
              </p:ext>
            </p:extLst>
          </p:nvPr>
        </p:nvGraphicFramePr>
        <p:xfrm>
          <a:off x="609600" y="18288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7400" y="1828800"/>
            <a:ext cx="243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+4.6 ft. (14%)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Standard Deviation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-2.3 ft. (40%)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766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Precision machining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Foam dart wear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Integrating into an existing SPL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 Thoughts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76600"/>
            <a:ext cx="7239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Iteration is very important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Pick a project which motivates you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Relevance, Market Size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Humans vs. Zombies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Mizzou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project funding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Brian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Graybill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teaching us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SolidWorks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Giz-awy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Capstone guidance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Richard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Oberto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fixing the highspeed camera!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Consumers modify blasters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increase power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1116" y="3048000"/>
            <a:ext cx="7840884" cy="2162175"/>
            <a:chOff x="541116" y="3200400"/>
            <a:chExt cx="7840884" cy="2162175"/>
          </a:xfrm>
        </p:grpSpPr>
        <p:pic>
          <p:nvPicPr>
            <p:cNvPr id="2055" name="Picture 7" descr="http://www.captainslug.com/nerf/ls_inside_0_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16" y="3200400"/>
              <a:ext cx="2743200" cy="20574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038599" y="3248025"/>
              <a:ext cx="4343401" cy="2114550"/>
              <a:chOff x="4038599" y="3248025"/>
              <a:chExt cx="4343401" cy="2114550"/>
            </a:xfrm>
          </p:grpSpPr>
          <p:pic>
            <p:nvPicPr>
              <p:cNvPr id="2057" name="Picture 9" descr="http://www.product-reviews.net/wp-content/userimages/2008/02/gears-of-war-nerf-lancer-modification-pic-5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3248025"/>
                <a:ext cx="2819400" cy="2114550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ight Arrow 7"/>
              <p:cNvSpPr/>
              <p:nvPr/>
            </p:nvSpPr>
            <p:spPr>
              <a:xfrm>
                <a:off x="4038599" y="4133850"/>
                <a:ext cx="762965" cy="342900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06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 and Feedback</a:t>
            </a:r>
            <a:b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(or should we just test fire of our final design?)</a:t>
            </a:r>
            <a:endParaRPr lang="en-US" sz="31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Increasing power decreases performance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3276600"/>
            <a:ext cx="5172075" cy="16383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55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 of this capstone group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0480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Verify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adding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rotation to darts improves flight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514350" lvl="1" indent="-514350">
              <a:buFont typeface="+mj-lt"/>
              <a:buAutoNum type="arabicPeriod"/>
              <a:defRPr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1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 and optimize a design to maximize performance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Defining Performance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958405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pPr marL="971550" lvl="1" indent="-514350">
              <a:buFont typeface="+mj-lt"/>
              <a:buAutoNum type="alphaLcParenR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Grouping</a:t>
            </a:r>
          </a:p>
          <a:p>
            <a:pPr marL="971550" lvl="1" indent="-514350">
              <a:buFont typeface="+mj-lt"/>
              <a:buAutoNum type="alphaLcParenR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Consistency of (a) and (b)</a:t>
            </a:r>
          </a:p>
        </p:txBody>
      </p:sp>
    </p:spTree>
    <p:extLst>
      <p:ext uri="{BB962C8B-B14F-4D97-AF65-F5344CB8AC3E}">
        <p14:creationId xmlns:p14="http://schemas.microsoft.com/office/powerpoint/2010/main" val="32936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40145"/>
              </p:ext>
            </p:extLst>
          </p:nvPr>
        </p:nvGraphicFramePr>
        <p:xfrm>
          <a:off x="1219200" y="1752217"/>
          <a:ext cx="6705598" cy="4267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889"/>
                <a:gridCol w="406970"/>
                <a:gridCol w="565844"/>
                <a:gridCol w="466448"/>
                <a:gridCol w="399143"/>
                <a:gridCol w="396012"/>
                <a:gridCol w="396012"/>
                <a:gridCol w="396012"/>
                <a:gridCol w="440622"/>
                <a:gridCol w="450796"/>
                <a:gridCol w="396012"/>
                <a:gridCol w="403838"/>
              </a:tblGrid>
              <a:tr h="1112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of Manufacture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RPM of Soft Projectile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Distance Traveled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Shot Grouping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of soft projectile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 Custom Parts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Mass of System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Muzzle Velocity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Current Competitors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Importance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Improvement Ratio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vert="vert27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Increased Effective Range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Safety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Weight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Durability of System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Absolute Importance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Relative Importance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Current Competitors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Technical Difficulty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Target Value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RPM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m/s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Less than $200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22.6±12.3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</a:tr>
              <a:tr h="1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rowSpan="3" grid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This value is expected to change once adjustments are made to account for improvements resulting from the copper breach.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415" marR="61415" marT="0" marB="0" anchor="b"/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Function Deployment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Strategy: Iteration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1807</Words>
  <Application>Microsoft Office PowerPoint</Application>
  <PresentationFormat>On-screen Show (4:3)</PresentationFormat>
  <Paragraphs>391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Development and Optimization of a Soft-Projectile Launcher Utilizing Mechanical Energy</vt:lpstr>
      <vt:lpstr>HvZ Image</vt:lpstr>
      <vt:lpstr>Defining the Problem</vt:lpstr>
      <vt:lpstr>Consumers modify blasters to increase power </vt:lpstr>
      <vt:lpstr>Increasing power decreases performance</vt:lpstr>
      <vt:lpstr>Goal of this capstone group</vt:lpstr>
      <vt:lpstr>Defining Performance</vt:lpstr>
      <vt:lpstr>Quality Function Deployment</vt:lpstr>
      <vt:lpstr>Design Strategy: Iteration</vt:lpstr>
      <vt:lpstr>Designing the Initial Prototype</vt:lpstr>
      <vt:lpstr>Design inspiration</vt:lpstr>
      <vt:lpstr>Design Strategy: Mock Launcher</vt:lpstr>
      <vt:lpstr>Initial Prototype Concept</vt:lpstr>
      <vt:lpstr>Selecting a Flywheel Rotational Velocity</vt:lpstr>
      <vt:lpstr>Measuring muzzle velocity of existing soft-projectile launcher</vt:lpstr>
      <vt:lpstr>Calculating a necessary rotational velocity</vt:lpstr>
      <vt:lpstr>Construction and Development</vt:lpstr>
      <vt:lpstr> "A successful FMEA activity helps a team to identify potential failure modes based on past experience "</vt:lpstr>
      <vt:lpstr>Initial Prototype Build</vt:lpstr>
      <vt:lpstr>Second Prototype Build</vt:lpstr>
      <vt:lpstr>Highspeed of Jamming</vt:lpstr>
      <vt:lpstr>Third Prototype Build</vt:lpstr>
      <vt:lpstr>Highspeed of Fishtailing</vt:lpstr>
      <vt:lpstr>Highspeed of Single-Prong Barrel Close-up</vt:lpstr>
      <vt:lpstr>Barrel Iteration</vt:lpstr>
      <vt:lpstr>Highspeed of Double-Prong Barrel Close-up</vt:lpstr>
      <vt:lpstr>Final Prototype Build</vt:lpstr>
      <vt:lpstr>Testing and Optimization</vt:lpstr>
      <vt:lpstr>Parameters to Optimize </vt:lpstr>
      <vt:lpstr>Foam darts with high rotational velocities are less-able to self-correct!</vt:lpstr>
      <vt:lpstr>1250 RPM Barrel Close-up</vt:lpstr>
      <vt:lpstr>5000 RPM Barrel Close-up</vt:lpstr>
      <vt:lpstr>Selecting a Flywheel Rotational Velocity</vt:lpstr>
      <vt:lpstr>Selecting a Flywheel Gap Distance</vt:lpstr>
      <vt:lpstr>Does Rotational Velocity Help?</vt:lpstr>
      <vt:lpstr>Yes</vt:lpstr>
      <vt:lpstr>Future Work</vt:lpstr>
      <vt:lpstr>Final Thoughts</vt:lpstr>
      <vt:lpstr>Acknowledgments</vt:lpstr>
      <vt:lpstr>Questions and Feedback  (or should we just test fire of our final design?)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Optimization of a Soft-Projectile Launcher Utilizing Mechanical Energy</dc:title>
  <dc:creator>Wagner, Aaron S (MU-Student)</dc:creator>
  <cp:lastModifiedBy>MikeKnoop</cp:lastModifiedBy>
  <cp:revision>72</cp:revision>
  <dcterms:created xsi:type="dcterms:W3CDTF">2011-11-30T20:40:22Z</dcterms:created>
  <dcterms:modified xsi:type="dcterms:W3CDTF">2011-12-12T23:58:45Z</dcterms:modified>
</cp:coreProperties>
</file>